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57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18" Type="http://schemas.openxmlformats.org/officeDocument/2006/relationships/image" Target="../media/image17.jpeg"/><Relationship Id="rId26" Type="http://schemas.openxmlformats.org/officeDocument/2006/relationships/image" Target="../media/image25.jpeg"/><Relationship Id="rId3" Type="http://schemas.openxmlformats.org/officeDocument/2006/relationships/image" Target="../media/image2.jpeg"/><Relationship Id="rId21" Type="http://schemas.openxmlformats.org/officeDocument/2006/relationships/image" Target="../media/image20.jpeg"/><Relationship Id="rId7" Type="http://schemas.openxmlformats.org/officeDocument/2006/relationships/image" Target="../media/image6.png"/><Relationship Id="rId12" Type="http://schemas.openxmlformats.org/officeDocument/2006/relationships/image" Target="../media/image11.jpeg"/><Relationship Id="rId17" Type="http://schemas.openxmlformats.org/officeDocument/2006/relationships/image" Target="../media/image16.jpeg"/><Relationship Id="rId25" Type="http://schemas.openxmlformats.org/officeDocument/2006/relationships/image" Target="../media/image24.jpeg"/><Relationship Id="rId2" Type="http://schemas.openxmlformats.org/officeDocument/2006/relationships/image" Target="../media/image1.jpeg"/><Relationship Id="rId16" Type="http://schemas.openxmlformats.org/officeDocument/2006/relationships/image" Target="../media/image15.jpeg"/><Relationship Id="rId20" Type="http://schemas.openxmlformats.org/officeDocument/2006/relationships/image" Target="../media/image19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24" Type="http://schemas.openxmlformats.org/officeDocument/2006/relationships/image" Target="../media/image23.jpeg"/><Relationship Id="rId5" Type="http://schemas.openxmlformats.org/officeDocument/2006/relationships/image" Target="../media/image4.jpeg"/><Relationship Id="rId15" Type="http://schemas.openxmlformats.org/officeDocument/2006/relationships/image" Target="../media/image14.jpeg"/><Relationship Id="rId23" Type="http://schemas.openxmlformats.org/officeDocument/2006/relationships/image" Target="../media/image22.jpeg"/><Relationship Id="rId28" Type="http://schemas.openxmlformats.org/officeDocument/2006/relationships/image" Target="../media/image27.jpeg"/><Relationship Id="rId10" Type="http://schemas.openxmlformats.org/officeDocument/2006/relationships/image" Target="../media/image9.jpeg"/><Relationship Id="rId19" Type="http://schemas.openxmlformats.org/officeDocument/2006/relationships/image" Target="../media/image18.png"/><Relationship Id="rId4" Type="http://schemas.openxmlformats.org/officeDocument/2006/relationships/image" Target="../media/image3.jpeg"/><Relationship Id="rId9" Type="http://schemas.openxmlformats.org/officeDocument/2006/relationships/image" Target="../media/image8.jpeg"/><Relationship Id="rId14" Type="http://schemas.openxmlformats.org/officeDocument/2006/relationships/image" Target="../media/image13.jpeg"/><Relationship Id="rId22" Type="http://schemas.openxmlformats.org/officeDocument/2006/relationships/image" Target="../media/image21.png"/><Relationship Id="rId27" Type="http://schemas.openxmlformats.org/officeDocument/2006/relationships/image" Target="../media/image26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1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3.jpeg"/><Relationship Id="rId5" Type="http://schemas.openxmlformats.org/officeDocument/2006/relationships/image" Target="../media/image32.jpeg"/><Relationship Id="rId4" Type="http://schemas.openxmlformats.org/officeDocument/2006/relationships/image" Target="../media/image3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3.jpeg"/><Relationship Id="rId5" Type="http://schemas.openxmlformats.org/officeDocument/2006/relationships/image" Target="../media/image32.jpeg"/><Relationship Id="rId4" Type="http://schemas.openxmlformats.org/officeDocument/2006/relationships/image" Target="../media/image3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7090619"/>
              </p:ext>
            </p:extLst>
          </p:nvPr>
        </p:nvGraphicFramePr>
        <p:xfrm>
          <a:off x="323526" y="332656"/>
          <a:ext cx="8424936" cy="181741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36104"/>
                <a:gridCol w="936104"/>
                <a:gridCol w="936104"/>
                <a:gridCol w="936104"/>
                <a:gridCol w="936104"/>
                <a:gridCol w="936104"/>
                <a:gridCol w="936104"/>
                <a:gridCol w="936104"/>
                <a:gridCol w="936104"/>
              </a:tblGrid>
              <a:tr h="903012"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/>
                        <a:t>А</a:t>
                      </a:r>
                      <a:endParaRPr lang="ru-RU" sz="5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/>
                        <a:t>Б</a:t>
                      </a:r>
                      <a:endParaRPr lang="ru-RU" sz="5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/>
                        <a:t>В</a:t>
                      </a:r>
                      <a:endParaRPr lang="ru-RU" sz="5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/>
                        <a:t>Г</a:t>
                      </a:r>
                      <a:endParaRPr lang="ru-RU" sz="5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/>
                        <a:t>Д</a:t>
                      </a:r>
                      <a:endParaRPr lang="ru-RU" sz="5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/>
                        <a:t>Е</a:t>
                      </a:r>
                      <a:endParaRPr lang="ru-RU" sz="5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/>
                        <a:t>Ё</a:t>
                      </a:r>
                      <a:endParaRPr lang="ru-RU" sz="5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/>
                        <a:t>Ж</a:t>
                      </a:r>
                      <a:endParaRPr lang="ru-RU" sz="5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/>
                        <a:t>З</a:t>
                      </a:r>
                      <a:endParaRPr lang="ru-RU" sz="5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301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0630006"/>
              </p:ext>
            </p:extLst>
          </p:nvPr>
        </p:nvGraphicFramePr>
        <p:xfrm>
          <a:off x="395536" y="2492896"/>
          <a:ext cx="8424936" cy="181741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36104"/>
                <a:gridCol w="936104"/>
                <a:gridCol w="936104"/>
                <a:gridCol w="936104"/>
                <a:gridCol w="936104"/>
                <a:gridCol w="936104"/>
                <a:gridCol w="936104"/>
                <a:gridCol w="936104"/>
                <a:gridCol w="936104"/>
              </a:tblGrid>
              <a:tr h="903012"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/>
                        <a:t>И</a:t>
                      </a:r>
                      <a:endParaRPr lang="ru-RU" sz="5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/>
                        <a:t>К</a:t>
                      </a:r>
                      <a:endParaRPr lang="ru-RU" sz="5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/>
                        <a:t>Л</a:t>
                      </a:r>
                      <a:endParaRPr lang="ru-RU" sz="5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/>
                        <a:t>М</a:t>
                      </a:r>
                      <a:endParaRPr lang="ru-RU" sz="5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/>
                        <a:t>Н</a:t>
                      </a:r>
                      <a:endParaRPr lang="ru-RU" sz="5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/>
                        <a:t>О</a:t>
                      </a:r>
                      <a:endParaRPr lang="ru-RU" sz="5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/>
                        <a:t>П</a:t>
                      </a:r>
                      <a:endParaRPr lang="ru-RU" sz="5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/>
                        <a:t>Р</a:t>
                      </a:r>
                      <a:endParaRPr lang="ru-RU" sz="5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/>
                        <a:t>С</a:t>
                      </a:r>
                      <a:endParaRPr lang="ru-RU" sz="5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301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7789802"/>
              </p:ext>
            </p:extLst>
          </p:nvPr>
        </p:nvGraphicFramePr>
        <p:xfrm>
          <a:off x="395536" y="4653136"/>
          <a:ext cx="8424936" cy="181741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36104"/>
                <a:gridCol w="936104"/>
                <a:gridCol w="936104"/>
                <a:gridCol w="936104"/>
                <a:gridCol w="936104"/>
                <a:gridCol w="936104"/>
                <a:gridCol w="936104"/>
                <a:gridCol w="936104"/>
                <a:gridCol w="936104"/>
              </a:tblGrid>
              <a:tr h="903012"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/>
                        <a:t>Т</a:t>
                      </a:r>
                      <a:endParaRPr lang="ru-RU" sz="5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/>
                        <a:t>У</a:t>
                      </a:r>
                      <a:endParaRPr lang="ru-RU" sz="5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/>
                        <a:t>Ф</a:t>
                      </a:r>
                      <a:endParaRPr lang="ru-RU" sz="5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/>
                        <a:t>Х</a:t>
                      </a:r>
                      <a:endParaRPr lang="ru-RU" sz="5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/>
                        <a:t>Ц</a:t>
                      </a:r>
                      <a:endParaRPr lang="ru-RU" sz="5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/>
                        <a:t>Ч</a:t>
                      </a:r>
                      <a:endParaRPr lang="ru-RU" sz="5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/>
                        <a:t>Ш</a:t>
                      </a:r>
                      <a:endParaRPr lang="ru-RU" sz="5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/>
                        <a:t>Щ</a:t>
                      </a:r>
                      <a:endParaRPr lang="ru-RU" sz="5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/>
                        <a:t>Ъ</a:t>
                      </a:r>
                      <a:endParaRPr lang="ru-RU" sz="5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3012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707"/>
          <a:stretch/>
        </p:blipFill>
        <p:spPr>
          <a:xfrm>
            <a:off x="474885" y="1268760"/>
            <a:ext cx="648072" cy="786666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1295811"/>
            <a:ext cx="682404" cy="765027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1295811"/>
            <a:ext cx="806633" cy="825290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1363968"/>
            <a:ext cx="720080" cy="688975"/>
          </a:xfrm>
          <a:prstGeom prst="rect">
            <a:avLst/>
          </a:prstGeom>
        </p:spPr>
      </p:pic>
      <p:pic>
        <p:nvPicPr>
          <p:cNvPr id="36" name="Рисунок 3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1268760"/>
            <a:ext cx="784366" cy="870806"/>
          </a:xfrm>
          <a:prstGeom prst="rect">
            <a:avLst/>
          </a:prstGeom>
        </p:spPr>
      </p:pic>
      <p:pic>
        <p:nvPicPr>
          <p:cNvPr id="37" name="Рисунок 3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1294228"/>
            <a:ext cx="792088" cy="778226"/>
          </a:xfrm>
          <a:prstGeom prst="rect">
            <a:avLst/>
          </a:prstGeom>
        </p:spPr>
      </p:pic>
      <p:pic>
        <p:nvPicPr>
          <p:cNvPr id="38" name="Рисунок 37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52" r="13030"/>
          <a:stretch/>
        </p:blipFill>
        <p:spPr>
          <a:xfrm>
            <a:off x="6012160" y="1303779"/>
            <a:ext cx="846504" cy="817322"/>
          </a:xfrm>
          <a:prstGeom prst="rect">
            <a:avLst/>
          </a:prstGeom>
        </p:spPr>
      </p:pic>
      <p:pic>
        <p:nvPicPr>
          <p:cNvPr id="39" name="Рисунок 3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1303412"/>
            <a:ext cx="871269" cy="786036"/>
          </a:xfrm>
          <a:prstGeom prst="rect">
            <a:avLst/>
          </a:prstGeom>
        </p:spPr>
      </p:pic>
      <p:pic>
        <p:nvPicPr>
          <p:cNvPr id="40" name="Рисунок 39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1268760"/>
            <a:ext cx="788377" cy="788377"/>
          </a:xfrm>
          <a:prstGeom prst="rect">
            <a:avLst/>
          </a:prstGeom>
        </p:spPr>
      </p:pic>
      <p:pic>
        <p:nvPicPr>
          <p:cNvPr id="41" name="Рисунок 40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885" y="3429000"/>
            <a:ext cx="836712" cy="836712"/>
          </a:xfrm>
          <a:prstGeom prst="rect">
            <a:avLst/>
          </a:prstGeom>
        </p:spPr>
      </p:pic>
      <p:pic>
        <p:nvPicPr>
          <p:cNvPr id="42" name="Рисунок 41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4525" y="3482064"/>
            <a:ext cx="740841" cy="730583"/>
          </a:xfrm>
          <a:prstGeom prst="rect">
            <a:avLst/>
          </a:prstGeom>
        </p:spPr>
      </p:pic>
      <p:pic>
        <p:nvPicPr>
          <p:cNvPr id="43" name="Рисунок 42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3429000"/>
            <a:ext cx="815752" cy="815752"/>
          </a:xfrm>
          <a:prstGeom prst="rect">
            <a:avLst/>
          </a:prstGeom>
        </p:spPr>
      </p:pic>
      <p:pic>
        <p:nvPicPr>
          <p:cNvPr id="44" name="Рисунок 43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3429000"/>
            <a:ext cx="836712" cy="836712"/>
          </a:xfrm>
          <a:prstGeom prst="rect">
            <a:avLst/>
          </a:prstGeom>
        </p:spPr>
      </p:pic>
      <p:pic>
        <p:nvPicPr>
          <p:cNvPr id="45" name="Рисунок 44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3787" y="3482064"/>
            <a:ext cx="730583" cy="730583"/>
          </a:xfrm>
          <a:prstGeom prst="rect">
            <a:avLst/>
          </a:prstGeom>
        </p:spPr>
      </p:pic>
      <p:pic>
        <p:nvPicPr>
          <p:cNvPr id="46" name="Рисунок 45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823" y="3451896"/>
            <a:ext cx="792855" cy="792855"/>
          </a:xfrm>
          <a:prstGeom prst="rect">
            <a:avLst/>
          </a:prstGeom>
        </p:spPr>
      </p:pic>
      <p:pic>
        <p:nvPicPr>
          <p:cNvPr id="47" name="Рисунок 46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6844" y="3458392"/>
            <a:ext cx="731820" cy="779861"/>
          </a:xfrm>
          <a:prstGeom prst="rect">
            <a:avLst/>
          </a:prstGeom>
        </p:spPr>
      </p:pic>
      <p:pic>
        <p:nvPicPr>
          <p:cNvPr id="48" name="Рисунок 47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2472" y="3448661"/>
            <a:ext cx="807061" cy="807061"/>
          </a:xfrm>
          <a:prstGeom prst="rect">
            <a:avLst/>
          </a:prstGeom>
        </p:spPr>
      </p:pic>
      <p:pic>
        <p:nvPicPr>
          <p:cNvPr id="49" name="Рисунок 48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1284" y="3482065"/>
            <a:ext cx="783648" cy="783648"/>
          </a:xfrm>
          <a:prstGeom prst="rect">
            <a:avLst/>
          </a:prstGeom>
        </p:spPr>
      </p:pic>
      <p:pic>
        <p:nvPicPr>
          <p:cNvPr id="50" name="Рисунок 49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09" y="5732755"/>
            <a:ext cx="588105" cy="715021"/>
          </a:xfrm>
          <a:prstGeom prst="rect">
            <a:avLst/>
          </a:prstGeom>
        </p:spPr>
      </p:pic>
      <p:pic>
        <p:nvPicPr>
          <p:cNvPr id="51" name="Рисунок 50"/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8462" y="5635906"/>
            <a:ext cx="811870" cy="811870"/>
          </a:xfrm>
          <a:prstGeom prst="rect">
            <a:avLst/>
          </a:prstGeom>
        </p:spPr>
      </p:pic>
      <p:pic>
        <p:nvPicPr>
          <p:cNvPr id="52" name="Рисунок 51"/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3592" y="5635906"/>
            <a:ext cx="648072" cy="769310"/>
          </a:xfrm>
          <a:prstGeom prst="rect">
            <a:avLst/>
          </a:prstGeom>
        </p:spPr>
      </p:pic>
      <p:pic>
        <p:nvPicPr>
          <p:cNvPr id="53" name="Рисунок 52"/>
          <p:cNvPicPr>
            <a:picLocks noChangeAspect="1"/>
          </p:cNvPicPr>
          <p:nvPr/>
        </p:nvPicPr>
        <p:blipFill rotWithShape="1"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302" b="12211"/>
          <a:stretch/>
        </p:blipFill>
        <p:spPr>
          <a:xfrm>
            <a:off x="3275856" y="5588876"/>
            <a:ext cx="779417" cy="863369"/>
          </a:xfrm>
          <a:prstGeom prst="rect">
            <a:avLst/>
          </a:prstGeom>
        </p:spPr>
      </p:pic>
      <p:pic>
        <p:nvPicPr>
          <p:cNvPr id="54" name="Рисунок 53"/>
          <p:cNvPicPr>
            <a:picLocks noChangeAspect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3787" y="5665259"/>
            <a:ext cx="750277" cy="750277"/>
          </a:xfrm>
          <a:prstGeom prst="rect">
            <a:avLst/>
          </a:prstGeom>
        </p:spPr>
      </p:pic>
      <p:pic>
        <p:nvPicPr>
          <p:cNvPr id="55" name="Рисунок 54"/>
          <p:cNvPicPr>
            <a:picLocks noChangeAspect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5065" y="5625437"/>
            <a:ext cx="773613" cy="773613"/>
          </a:xfrm>
          <a:prstGeom prst="rect">
            <a:avLst/>
          </a:prstGeom>
        </p:spPr>
      </p:pic>
      <p:pic>
        <p:nvPicPr>
          <p:cNvPr id="56" name="Рисунок 55"/>
          <p:cNvPicPr>
            <a:picLocks noChangeAspect="1"/>
          </p:cNvPicPr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6844" y="5659105"/>
            <a:ext cx="757312" cy="757312"/>
          </a:xfrm>
          <a:prstGeom prst="rect">
            <a:avLst/>
          </a:prstGeom>
        </p:spPr>
      </p:pic>
      <p:pic>
        <p:nvPicPr>
          <p:cNvPr id="57" name="Рисунок 56"/>
          <p:cNvPicPr>
            <a:picLocks noChangeAspect="1"/>
          </p:cNvPicPr>
          <p:nvPr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0029" y="5686948"/>
            <a:ext cx="691945" cy="691945"/>
          </a:xfrm>
          <a:prstGeom prst="rect">
            <a:avLst/>
          </a:prstGeom>
        </p:spPr>
      </p:pic>
      <p:pic>
        <p:nvPicPr>
          <p:cNvPr id="58" name="Рисунок 57"/>
          <p:cNvPicPr>
            <a:picLocks noChangeAspect="1"/>
          </p:cNvPicPr>
          <p:nvPr/>
        </p:nvPicPr>
        <p:blipFill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8500" y="5623687"/>
            <a:ext cx="767735" cy="767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1312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741" y="441538"/>
            <a:ext cx="8390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dirty="0" smtClean="0"/>
              <a:t>Составляйте слова и фразы из символов и предлагайте их разгадать , </a:t>
            </a:r>
          </a:p>
          <a:p>
            <a:pPr algn="ctr"/>
            <a:r>
              <a:rPr lang="ru-RU" sz="2000" dirty="0" smtClean="0"/>
              <a:t>используя «Новогодний алфавит». Играйте вместе с детьми и родителями!</a:t>
            </a:r>
            <a:endParaRPr lang="ru-RU" sz="20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0844252"/>
              </p:ext>
            </p:extLst>
          </p:nvPr>
        </p:nvGraphicFramePr>
        <p:xfrm>
          <a:off x="1524000" y="1397000"/>
          <a:ext cx="6096000" cy="28240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141204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412044">
                <a:tc>
                  <a:txBody>
                    <a:bodyPr/>
                    <a:lstStyle/>
                    <a:p>
                      <a:pPr algn="ctr"/>
                      <a:r>
                        <a:rPr lang="ru-RU" sz="8000" dirty="0" smtClean="0"/>
                        <a:t>з</a:t>
                      </a:r>
                      <a:endParaRPr lang="ru-RU" sz="8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200" dirty="0" smtClean="0"/>
                        <a:t>и</a:t>
                      </a:r>
                      <a:endParaRPr lang="ru-RU" sz="7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200" dirty="0" smtClean="0"/>
                        <a:t>м</a:t>
                      </a:r>
                      <a:endParaRPr lang="ru-RU" sz="7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200" dirty="0" smtClean="0"/>
                        <a:t>а</a:t>
                      </a:r>
                      <a:endParaRPr lang="ru-RU" sz="72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567078"/>
            <a:ext cx="1088848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1567078"/>
            <a:ext cx="1224136" cy="1224136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1567078"/>
            <a:ext cx="1080120" cy="108012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707"/>
          <a:stretch/>
        </p:blipFill>
        <p:spPr>
          <a:xfrm>
            <a:off x="6372200" y="1510903"/>
            <a:ext cx="936104" cy="1136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708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8793355"/>
              </p:ext>
            </p:extLst>
          </p:nvPr>
        </p:nvGraphicFramePr>
        <p:xfrm>
          <a:off x="395536" y="4653136"/>
          <a:ext cx="8424936" cy="181741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36104"/>
                <a:gridCol w="936104"/>
                <a:gridCol w="936104"/>
                <a:gridCol w="936104"/>
                <a:gridCol w="936104"/>
                <a:gridCol w="936104"/>
                <a:gridCol w="936104"/>
                <a:gridCol w="936104"/>
                <a:gridCol w="936104"/>
              </a:tblGrid>
              <a:tr h="903012"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/>
                        <a:t>Ы</a:t>
                      </a:r>
                      <a:endParaRPr lang="ru-RU" sz="5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/>
                        <a:t>Ь</a:t>
                      </a:r>
                      <a:endParaRPr lang="ru-RU" sz="5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/>
                        <a:t>Э</a:t>
                      </a:r>
                      <a:endParaRPr lang="ru-RU" sz="5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/>
                        <a:t>Ю</a:t>
                      </a:r>
                      <a:endParaRPr lang="ru-RU" sz="5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/>
                        <a:t>Я</a:t>
                      </a:r>
                      <a:endParaRPr lang="ru-RU" sz="5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3012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5661248"/>
            <a:ext cx="648072" cy="734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5568292"/>
            <a:ext cx="792088" cy="844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862" b="13907"/>
          <a:stretch/>
        </p:blipFill>
        <p:spPr bwMode="auto">
          <a:xfrm>
            <a:off x="2339752" y="5614769"/>
            <a:ext cx="765450" cy="7511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818" b="11310"/>
          <a:stretch/>
        </p:blipFill>
        <p:spPr bwMode="auto">
          <a:xfrm>
            <a:off x="3275175" y="5630252"/>
            <a:ext cx="721441" cy="7528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 descr="Picture background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5649265"/>
            <a:ext cx="705569" cy="733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-147339" y="332656"/>
            <a:ext cx="9522159" cy="43396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13800" b="1" cap="none" spc="0" dirty="0" smtClean="0">
                <a:ln w="57150">
                  <a:solidFill>
                    <a:srgbClr val="00B0F0"/>
                  </a:solidFill>
                </a:ln>
                <a:solidFill>
                  <a:srgbClr val="0070C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istral" panose="03090702030407020403" pitchFamily="66" charset="0"/>
              </a:rPr>
              <a:t>НОВОГОДНИЙ </a:t>
            </a:r>
          </a:p>
          <a:p>
            <a:pPr algn="ctr"/>
            <a:r>
              <a:rPr lang="ru-RU" sz="13800" b="1" cap="none" spc="0" dirty="0" smtClean="0">
                <a:ln w="57150">
                  <a:solidFill>
                    <a:srgbClr val="00B0F0"/>
                  </a:solidFill>
                </a:ln>
                <a:solidFill>
                  <a:srgbClr val="0070C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istral" panose="03090702030407020403" pitchFamily="66" charset="0"/>
              </a:rPr>
              <a:t>АЛФАВИТ</a:t>
            </a:r>
            <a:endParaRPr lang="ru-RU" sz="13800" b="1" cap="none" spc="0" dirty="0">
              <a:ln w="57150">
                <a:solidFill>
                  <a:srgbClr val="00B0F0"/>
                </a:solidFill>
              </a:ln>
              <a:solidFill>
                <a:srgbClr val="0070C0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Mistral" panose="030907020304070204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07255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7661668"/>
              </p:ext>
            </p:extLst>
          </p:nvPr>
        </p:nvGraphicFramePr>
        <p:xfrm>
          <a:off x="1203501" y="4659586"/>
          <a:ext cx="6552728" cy="181741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36104"/>
                <a:gridCol w="936104"/>
                <a:gridCol w="936104"/>
                <a:gridCol w="936104"/>
                <a:gridCol w="936104"/>
                <a:gridCol w="936104"/>
                <a:gridCol w="936104"/>
              </a:tblGrid>
              <a:tr h="903012"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/>
                        <a:t>Ы</a:t>
                      </a:r>
                      <a:endParaRPr lang="ru-RU" sz="5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/>
                        <a:t>Ь</a:t>
                      </a:r>
                      <a:endParaRPr lang="ru-RU" sz="5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/>
                        <a:t>Э</a:t>
                      </a:r>
                      <a:endParaRPr lang="ru-RU" sz="5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/>
                        <a:t>Ю</a:t>
                      </a:r>
                      <a:endParaRPr lang="ru-RU" sz="5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/>
                        <a:t>Я</a:t>
                      </a:r>
                      <a:endParaRPr lang="ru-RU" sz="5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3012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5648149"/>
            <a:ext cx="648072" cy="734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3610" y="5584611"/>
            <a:ext cx="792088" cy="844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862" b="13907"/>
          <a:stretch/>
        </p:blipFill>
        <p:spPr bwMode="auto">
          <a:xfrm>
            <a:off x="3126043" y="5645027"/>
            <a:ext cx="765450" cy="7511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818" b="11310"/>
          <a:stretch/>
        </p:blipFill>
        <p:spPr bwMode="auto">
          <a:xfrm>
            <a:off x="4069709" y="5630252"/>
            <a:ext cx="721441" cy="7528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 descr="Picture background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6588" y="5628607"/>
            <a:ext cx="705569" cy="733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539552" y="404664"/>
            <a:ext cx="8103715" cy="30469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9600" b="1" cap="none" spc="0" dirty="0" smtClean="0">
                <a:ln w="57150">
                  <a:solidFill>
                    <a:srgbClr val="00B0F0"/>
                  </a:solidFill>
                </a:ln>
                <a:solidFill>
                  <a:srgbClr val="0070C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istral" panose="03090702030407020403" pitchFamily="66" charset="0"/>
              </a:rPr>
              <a:t>НОВОГОДНИЙ </a:t>
            </a:r>
          </a:p>
          <a:p>
            <a:pPr algn="ctr"/>
            <a:r>
              <a:rPr lang="ru-RU" sz="9600" b="1" cap="none" spc="0" dirty="0" smtClean="0">
                <a:ln w="57150">
                  <a:solidFill>
                    <a:srgbClr val="00B0F0"/>
                  </a:solidFill>
                </a:ln>
                <a:solidFill>
                  <a:srgbClr val="0070C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istral" panose="03090702030407020403" pitchFamily="66" charset="0"/>
              </a:rPr>
              <a:t>АЛФАВИТ</a:t>
            </a:r>
            <a:endParaRPr lang="ru-RU" sz="9600" b="1" cap="none" spc="0" dirty="0">
              <a:ln w="57150">
                <a:solidFill>
                  <a:srgbClr val="00B0F0"/>
                </a:solidFill>
              </a:ln>
              <a:solidFill>
                <a:srgbClr val="0070C0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Mistral" panose="03090702030407020403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39033" y="3557704"/>
            <a:ext cx="770423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Составляйте слова и фразы из символов и предлагайте их разгадать , </a:t>
            </a:r>
          </a:p>
          <a:p>
            <a:pPr algn="ctr"/>
            <a:r>
              <a:rPr lang="ru-RU" sz="2000" dirty="0" smtClean="0"/>
              <a:t>используя «Новогодний алфавит». Играйте вместе с детьми и родителями!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57418834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91</Words>
  <Application>Microsoft Office PowerPoint</Application>
  <PresentationFormat>Экран (4:3)</PresentationFormat>
  <Paragraphs>49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учитель</cp:lastModifiedBy>
  <cp:revision>6</cp:revision>
  <dcterms:created xsi:type="dcterms:W3CDTF">2024-11-17T16:28:36Z</dcterms:created>
  <dcterms:modified xsi:type="dcterms:W3CDTF">2024-11-30T09:05:55Z</dcterms:modified>
</cp:coreProperties>
</file>